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86" r:id="rId3"/>
  </p:sldMasterIdLst>
  <p:notesMasterIdLst>
    <p:notesMasterId r:id="rId21"/>
  </p:notesMasterIdLst>
  <p:handoutMasterIdLst>
    <p:handoutMasterId r:id="rId22"/>
  </p:handoutMasterIdLst>
  <p:sldIdLst>
    <p:sldId id="256" r:id="rId4"/>
    <p:sldId id="318" r:id="rId5"/>
    <p:sldId id="306" r:id="rId6"/>
    <p:sldId id="322" r:id="rId7"/>
    <p:sldId id="319" r:id="rId8"/>
    <p:sldId id="289" r:id="rId9"/>
    <p:sldId id="315" r:id="rId10"/>
    <p:sldId id="310" r:id="rId11"/>
    <p:sldId id="309" r:id="rId12"/>
    <p:sldId id="320" r:id="rId13"/>
    <p:sldId id="288" r:id="rId14"/>
    <p:sldId id="263" r:id="rId15"/>
    <p:sldId id="323" r:id="rId16"/>
    <p:sldId id="305" r:id="rId17"/>
    <p:sldId id="317" r:id="rId18"/>
    <p:sldId id="316" r:id="rId19"/>
    <p:sldId id="321" r:id="rId2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876"/>
    <a:srgbClr val="74A72F"/>
    <a:srgbClr val="D2EAB4"/>
    <a:srgbClr val="F4FAEC"/>
    <a:srgbClr val="FB7405"/>
    <a:srgbClr val="8CC63F"/>
    <a:srgbClr val="93C94B"/>
    <a:srgbClr val="A4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2782" autoAdjust="0"/>
  </p:normalViewPr>
  <p:slideViewPr>
    <p:cSldViewPr>
      <p:cViewPr>
        <p:scale>
          <a:sx n="64" d="100"/>
          <a:sy n="64" d="100"/>
        </p:scale>
        <p:origin x="-2268" y="-558"/>
      </p:cViewPr>
      <p:guideLst>
        <p:guide orient="horz" pos="1117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741FC-6647-45CF-9EDC-A65F822E732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13487B0-369E-42E7-8326-B175338B153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Освещение мероприятий, инфо- партнерство</a:t>
          </a:r>
          <a:endParaRPr lang="ru-RU" sz="1600" dirty="0"/>
        </a:p>
      </dgm:t>
    </dgm:pt>
    <dgm:pt modelId="{4F14FABE-F3D4-41DA-B82D-56D4C462C1B0}" type="parTrans" cxnId="{D3A1244F-48B0-4AA8-AAF8-192AC63DAC4C}">
      <dgm:prSet/>
      <dgm:spPr/>
      <dgm:t>
        <a:bodyPr/>
        <a:lstStyle/>
        <a:p>
          <a:endParaRPr lang="ru-RU"/>
        </a:p>
      </dgm:t>
    </dgm:pt>
    <dgm:pt modelId="{A539BEC0-6548-4FA4-A3DC-D2E638980366}" type="sibTrans" cxnId="{D3A1244F-48B0-4AA8-AAF8-192AC63DAC4C}">
      <dgm:prSet/>
      <dgm:spPr/>
      <dgm:t>
        <a:bodyPr/>
        <a:lstStyle/>
        <a:p>
          <a:endParaRPr lang="ru-RU"/>
        </a:p>
      </dgm:t>
    </dgm:pt>
    <dgm:pt modelId="{EAEFAC79-A3EB-41C4-BAAA-E7F8C5B5E62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Создание и размещение социальной рекламы</a:t>
          </a:r>
          <a:endParaRPr lang="ru-RU" sz="1600" dirty="0"/>
        </a:p>
      </dgm:t>
    </dgm:pt>
    <dgm:pt modelId="{2D9D2C4F-58AE-4A7C-8AC0-86AA669350BB}" type="parTrans" cxnId="{33756A93-F2E2-4405-80DE-B9905184E58D}">
      <dgm:prSet/>
      <dgm:spPr/>
      <dgm:t>
        <a:bodyPr/>
        <a:lstStyle/>
        <a:p>
          <a:endParaRPr lang="ru-RU"/>
        </a:p>
      </dgm:t>
    </dgm:pt>
    <dgm:pt modelId="{B1DE3B13-0B47-46F2-99CE-754F3FEE5A9C}" type="sibTrans" cxnId="{33756A93-F2E2-4405-80DE-B9905184E58D}">
      <dgm:prSet/>
      <dgm:spPr/>
      <dgm:t>
        <a:bodyPr/>
        <a:lstStyle/>
        <a:p>
          <a:endParaRPr lang="ru-RU"/>
        </a:p>
      </dgm:t>
    </dgm:pt>
    <dgm:pt modelId="{932FF1F2-ED18-4C20-B7E1-60D3D73BA568}">
      <dgm:prSet phldrT="[Текст]" custT="1"/>
      <dgm:spPr>
        <a:solidFill>
          <a:srgbClr val="AED876"/>
        </a:solidFill>
      </dgm:spPr>
      <dgm:t>
        <a:bodyPr/>
        <a:lstStyle/>
        <a:p>
          <a:r>
            <a:rPr lang="ru-RU" sz="1600" dirty="0" smtClean="0"/>
            <a:t>Формирование </a:t>
          </a:r>
        </a:p>
        <a:p>
          <a:r>
            <a:rPr lang="ru-RU" sz="1600" dirty="0" smtClean="0"/>
            <a:t>отношения</a:t>
          </a:r>
          <a:endParaRPr lang="ru-RU" sz="1600" dirty="0"/>
        </a:p>
      </dgm:t>
    </dgm:pt>
    <dgm:pt modelId="{13996273-957E-4644-B547-562A5E58C2B3}" type="parTrans" cxnId="{12A4E4A1-E722-4084-BAFC-2126D8A6634E}">
      <dgm:prSet/>
      <dgm:spPr/>
      <dgm:t>
        <a:bodyPr/>
        <a:lstStyle/>
        <a:p>
          <a:endParaRPr lang="ru-RU"/>
        </a:p>
      </dgm:t>
    </dgm:pt>
    <dgm:pt modelId="{0FB984CA-B344-48D5-9DD4-CA99BAA1F952}" type="sibTrans" cxnId="{12A4E4A1-E722-4084-BAFC-2126D8A6634E}">
      <dgm:prSet/>
      <dgm:spPr/>
      <dgm:t>
        <a:bodyPr/>
        <a:lstStyle/>
        <a:p>
          <a:endParaRPr lang="ru-RU"/>
        </a:p>
      </dgm:t>
    </dgm:pt>
    <dgm:pt modelId="{1F0F9EE8-0E39-465C-8711-34909A1A6FA6}" type="pres">
      <dgm:prSet presAssocID="{F4B741FC-6647-45CF-9EDC-A65F822E7325}" presName="compositeShape" presStyleCnt="0">
        <dgm:presLayoutVars>
          <dgm:chMax val="7"/>
          <dgm:dir/>
          <dgm:resizeHandles val="exact"/>
        </dgm:presLayoutVars>
      </dgm:prSet>
      <dgm:spPr/>
    </dgm:pt>
    <dgm:pt modelId="{D459BCA5-FBBF-4E33-B8BD-ACCB115870F7}" type="pres">
      <dgm:prSet presAssocID="{F4B741FC-6647-45CF-9EDC-A65F822E7325}" presName="wedge1" presStyleLbl="node1" presStyleIdx="0" presStyleCnt="3"/>
      <dgm:spPr/>
      <dgm:t>
        <a:bodyPr/>
        <a:lstStyle/>
        <a:p>
          <a:endParaRPr lang="ru-RU"/>
        </a:p>
      </dgm:t>
    </dgm:pt>
    <dgm:pt modelId="{AA8D2C0E-50E2-428C-9667-AF0090065729}" type="pres">
      <dgm:prSet presAssocID="{F4B741FC-6647-45CF-9EDC-A65F822E7325}" presName="dummy1a" presStyleCnt="0"/>
      <dgm:spPr/>
    </dgm:pt>
    <dgm:pt modelId="{0474C8AE-4233-45B0-8996-5890507BC438}" type="pres">
      <dgm:prSet presAssocID="{F4B741FC-6647-45CF-9EDC-A65F822E7325}" presName="dummy1b" presStyleCnt="0"/>
      <dgm:spPr/>
    </dgm:pt>
    <dgm:pt modelId="{85668658-E98B-4875-A782-1BCEEB943383}" type="pres">
      <dgm:prSet presAssocID="{F4B741FC-6647-45CF-9EDC-A65F822E732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7D0F7-C412-4945-82EA-38128C0D7EEE}" type="pres">
      <dgm:prSet presAssocID="{F4B741FC-6647-45CF-9EDC-A65F822E7325}" presName="wedge2" presStyleLbl="node1" presStyleIdx="1" presStyleCnt="3"/>
      <dgm:spPr/>
      <dgm:t>
        <a:bodyPr/>
        <a:lstStyle/>
        <a:p>
          <a:endParaRPr lang="ru-RU"/>
        </a:p>
      </dgm:t>
    </dgm:pt>
    <dgm:pt modelId="{12453D1E-C3C9-4A78-A245-DA75715DC42D}" type="pres">
      <dgm:prSet presAssocID="{F4B741FC-6647-45CF-9EDC-A65F822E7325}" presName="dummy2a" presStyleCnt="0"/>
      <dgm:spPr/>
    </dgm:pt>
    <dgm:pt modelId="{5DCB6A3E-248D-4B79-8627-4E3FB3EC215A}" type="pres">
      <dgm:prSet presAssocID="{F4B741FC-6647-45CF-9EDC-A65F822E7325}" presName="dummy2b" presStyleCnt="0"/>
      <dgm:spPr/>
    </dgm:pt>
    <dgm:pt modelId="{CCF37AB0-8926-47A3-BE2B-B048A88CB215}" type="pres">
      <dgm:prSet presAssocID="{F4B741FC-6647-45CF-9EDC-A65F822E732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A790-83CB-48CC-8055-0797C0951552}" type="pres">
      <dgm:prSet presAssocID="{F4B741FC-6647-45CF-9EDC-A65F822E7325}" presName="wedge3" presStyleLbl="node1" presStyleIdx="2" presStyleCnt="3" custLinFactNeighborX="-362" custLinFactNeighborY="-1632"/>
      <dgm:spPr/>
      <dgm:t>
        <a:bodyPr/>
        <a:lstStyle/>
        <a:p>
          <a:endParaRPr lang="ru-RU"/>
        </a:p>
      </dgm:t>
    </dgm:pt>
    <dgm:pt modelId="{64F2E231-8257-4424-8A66-8998141ACAC5}" type="pres">
      <dgm:prSet presAssocID="{F4B741FC-6647-45CF-9EDC-A65F822E7325}" presName="dummy3a" presStyleCnt="0"/>
      <dgm:spPr/>
    </dgm:pt>
    <dgm:pt modelId="{68A5FDBA-4EDD-48CC-8085-71BE54C39977}" type="pres">
      <dgm:prSet presAssocID="{F4B741FC-6647-45CF-9EDC-A65F822E7325}" presName="dummy3b" presStyleCnt="0"/>
      <dgm:spPr/>
    </dgm:pt>
    <dgm:pt modelId="{EAEF2FD2-873F-4668-B048-6604E5DC4282}" type="pres">
      <dgm:prSet presAssocID="{F4B741FC-6647-45CF-9EDC-A65F822E732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A4FD-E104-4808-8B05-350121BA1FE8}" type="pres">
      <dgm:prSet presAssocID="{A539BEC0-6548-4FA4-A3DC-D2E638980366}" presName="arrowWedge1" presStyleLbl="fgSibTrans2D1" presStyleIdx="0" presStyleCnt="3"/>
      <dgm:spPr/>
    </dgm:pt>
    <dgm:pt modelId="{FE506F10-F512-48DE-860A-51958827FC54}" type="pres">
      <dgm:prSet presAssocID="{B1DE3B13-0B47-46F2-99CE-754F3FEE5A9C}" presName="arrowWedge2" presStyleLbl="fgSibTrans2D1" presStyleIdx="1" presStyleCnt="3"/>
      <dgm:spPr/>
    </dgm:pt>
    <dgm:pt modelId="{071316A3-0F10-4FFD-9969-9D2CC61EB8E6}" type="pres">
      <dgm:prSet presAssocID="{0FB984CA-B344-48D5-9DD4-CA99BAA1F952}" presName="arrowWedge3" presStyleLbl="fgSibTrans2D1" presStyleIdx="2" presStyleCnt="3"/>
      <dgm:spPr/>
    </dgm:pt>
  </dgm:ptLst>
  <dgm:cxnLst>
    <dgm:cxn modelId="{12A4E4A1-E722-4084-BAFC-2126D8A6634E}" srcId="{F4B741FC-6647-45CF-9EDC-A65F822E7325}" destId="{932FF1F2-ED18-4C20-B7E1-60D3D73BA568}" srcOrd="2" destOrd="0" parTransId="{13996273-957E-4644-B547-562A5E58C2B3}" sibTransId="{0FB984CA-B344-48D5-9DD4-CA99BAA1F952}"/>
    <dgm:cxn modelId="{51D3C7B1-F971-4A0E-B1A3-491BB0937864}" type="presOf" srcId="{932FF1F2-ED18-4C20-B7E1-60D3D73BA568}" destId="{28A1A790-83CB-48CC-8055-0797C0951552}" srcOrd="0" destOrd="0" presId="urn:microsoft.com/office/officeart/2005/8/layout/cycle8"/>
    <dgm:cxn modelId="{86D0E298-B9CD-4CD2-BB50-EC0030FC3515}" type="presOf" srcId="{313487B0-369E-42E7-8326-B175338B153B}" destId="{85668658-E98B-4875-A782-1BCEEB943383}" srcOrd="1" destOrd="0" presId="urn:microsoft.com/office/officeart/2005/8/layout/cycle8"/>
    <dgm:cxn modelId="{9D7B5E21-F4FA-45DD-A699-848D5B6B79E4}" type="presOf" srcId="{EAEFAC79-A3EB-41C4-BAAA-E7F8C5B5E620}" destId="{CA67D0F7-C412-4945-82EA-38128C0D7EEE}" srcOrd="0" destOrd="0" presId="urn:microsoft.com/office/officeart/2005/8/layout/cycle8"/>
    <dgm:cxn modelId="{4CBA5641-A818-40E4-8A64-905C56702E9D}" type="presOf" srcId="{313487B0-369E-42E7-8326-B175338B153B}" destId="{D459BCA5-FBBF-4E33-B8BD-ACCB115870F7}" srcOrd="0" destOrd="0" presId="urn:microsoft.com/office/officeart/2005/8/layout/cycle8"/>
    <dgm:cxn modelId="{665B4D4D-3DF6-46DA-A5AF-1A4984AEE061}" type="presOf" srcId="{932FF1F2-ED18-4C20-B7E1-60D3D73BA568}" destId="{EAEF2FD2-873F-4668-B048-6604E5DC4282}" srcOrd="1" destOrd="0" presId="urn:microsoft.com/office/officeart/2005/8/layout/cycle8"/>
    <dgm:cxn modelId="{AA8C6684-3784-4C03-8AA2-0146D56AD146}" type="presOf" srcId="{F4B741FC-6647-45CF-9EDC-A65F822E7325}" destId="{1F0F9EE8-0E39-465C-8711-34909A1A6FA6}" srcOrd="0" destOrd="0" presId="urn:microsoft.com/office/officeart/2005/8/layout/cycle8"/>
    <dgm:cxn modelId="{A680669B-046C-48F5-BE1E-62DACD0F5658}" type="presOf" srcId="{EAEFAC79-A3EB-41C4-BAAA-E7F8C5B5E620}" destId="{CCF37AB0-8926-47A3-BE2B-B048A88CB215}" srcOrd="1" destOrd="0" presId="urn:microsoft.com/office/officeart/2005/8/layout/cycle8"/>
    <dgm:cxn modelId="{33756A93-F2E2-4405-80DE-B9905184E58D}" srcId="{F4B741FC-6647-45CF-9EDC-A65F822E7325}" destId="{EAEFAC79-A3EB-41C4-BAAA-E7F8C5B5E620}" srcOrd="1" destOrd="0" parTransId="{2D9D2C4F-58AE-4A7C-8AC0-86AA669350BB}" sibTransId="{B1DE3B13-0B47-46F2-99CE-754F3FEE5A9C}"/>
    <dgm:cxn modelId="{D3A1244F-48B0-4AA8-AAF8-192AC63DAC4C}" srcId="{F4B741FC-6647-45CF-9EDC-A65F822E7325}" destId="{313487B0-369E-42E7-8326-B175338B153B}" srcOrd="0" destOrd="0" parTransId="{4F14FABE-F3D4-41DA-B82D-56D4C462C1B0}" sibTransId="{A539BEC0-6548-4FA4-A3DC-D2E638980366}"/>
    <dgm:cxn modelId="{CD65DFC3-B317-4F0D-99B2-391D315DD024}" type="presParOf" srcId="{1F0F9EE8-0E39-465C-8711-34909A1A6FA6}" destId="{D459BCA5-FBBF-4E33-B8BD-ACCB115870F7}" srcOrd="0" destOrd="0" presId="urn:microsoft.com/office/officeart/2005/8/layout/cycle8"/>
    <dgm:cxn modelId="{996ED2DD-E2B3-4E54-8917-0ECCF1CC0089}" type="presParOf" srcId="{1F0F9EE8-0E39-465C-8711-34909A1A6FA6}" destId="{AA8D2C0E-50E2-428C-9667-AF0090065729}" srcOrd="1" destOrd="0" presId="urn:microsoft.com/office/officeart/2005/8/layout/cycle8"/>
    <dgm:cxn modelId="{37867D3A-0546-4B5E-96E7-6E0C96286DF8}" type="presParOf" srcId="{1F0F9EE8-0E39-465C-8711-34909A1A6FA6}" destId="{0474C8AE-4233-45B0-8996-5890507BC438}" srcOrd="2" destOrd="0" presId="urn:microsoft.com/office/officeart/2005/8/layout/cycle8"/>
    <dgm:cxn modelId="{E38DCCA4-3464-4008-AD70-18B5D58820BB}" type="presParOf" srcId="{1F0F9EE8-0E39-465C-8711-34909A1A6FA6}" destId="{85668658-E98B-4875-A782-1BCEEB943383}" srcOrd="3" destOrd="0" presId="urn:microsoft.com/office/officeart/2005/8/layout/cycle8"/>
    <dgm:cxn modelId="{C0667308-4B85-4B66-913C-D54769422C67}" type="presParOf" srcId="{1F0F9EE8-0E39-465C-8711-34909A1A6FA6}" destId="{CA67D0F7-C412-4945-82EA-38128C0D7EEE}" srcOrd="4" destOrd="0" presId="urn:microsoft.com/office/officeart/2005/8/layout/cycle8"/>
    <dgm:cxn modelId="{86DEBAC1-41D9-4478-93BF-9E8A7D38D213}" type="presParOf" srcId="{1F0F9EE8-0E39-465C-8711-34909A1A6FA6}" destId="{12453D1E-C3C9-4A78-A245-DA75715DC42D}" srcOrd="5" destOrd="0" presId="urn:microsoft.com/office/officeart/2005/8/layout/cycle8"/>
    <dgm:cxn modelId="{CCAA9D2B-3BD5-4954-8E23-D2222463B082}" type="presParOf" srcId="{1F0F9EE8-0E39-465C-8711-34909A1A6FA6}" destId="{5DCB6A3E-248D-4B79-8627-4E3FB3EC215A}" srcOrd="6" destOrd="0" presId="urn:microsoft.com/office/officeart/2005/8/layout/cycle8"/>
    <dgm:cxn modelId="{70BF05EA-8795-497B-B449-8FA13BAF971C}" type="presParOf" srcId="{1F0F9EE8-0E39-465C-8711-34909A1A6FA6}" destId="{CCF37AB0-8926-47A3-BE2B-B048A88CB215}" srcOrd="7" destOrd="0" presId="urn:microsoft.com/office/officeart/2005/8/layout/cycle8"/>
    <dgm:cxn modelId="{7DCFE021-B372-4668-BD67-6F6FCE047793}" type="presParOf" srcId="{1F0F9EE8-0E39-465C-8711-34909A1A6FA6}" destId="{28A1A790-83CB-48CC-8055-0797C0951552}" srcOrd="8" destOrd="0" presId="urn:microsoft.com/office/officeart/2005/8/layout/cycle8"/>
    <dgm:cxn modelId="{4D0EC65C-9962-4D9F-AC96-A8916EC49774}" type="presParOf" srcId="{1F0F9EE8-0E39-465C-8711-34909A1A6FA6}" destId="{64F2E231-8257-4424-8A66-8998141ACAC5}" srcOrd="9" destOrd="0" presId="urn:microsoft.com/office/officeart/2005/8/layout/cycle8"/>
    <dgm:cxn modelId="{26588909-E311-432C-A2A2-B26D6F6D09BE}" type="presParOf" srcId="{1F0F9EE8-0E39-465C-8711-34909A1A6FA6}" destId="{68A5FDBA-4EDD-48CC-8085-71BE54C39977}" srcOrd="10" destOrd="0" presId="urn:microsoft.com/office/officeart/2005/8/layout/cycle8"/>
    <dgm:cxn modelId="{7B9135BE-3309-42A1-92F2-4F1C0126B494}" type="presParOf" srcId="{1F0F9EE8-0E39-465C-8711-34909A1A6FA6}" destId="{EAEF2FD2-873F-4668-B048-6604E5DC4282}" srcOrd="11" destOrd="0" presId="urn:microsoft.com/office/officeart/2005/8/layout/cycle8"/>
    <dgm:cxn modelId="{77A4B1D9-BF27-48CC-8F3E-344562294C97}" type="presParOf" srcId="{1F0F9EE8-0E39-465C-8711-34909A1A6FA6}" destId="{8F41A4FD-E104-4808-8B05-350121BA1FE8}" srcOrd="12" destOrd="0" presId="urn:microsoft.com/office/officeart/2005/8/layout/cycle8"/>
    <dgm:cxn modelId="{2B07A2FE-E189-4BCE-B1CC-F0BFD4229F5D}" type="presParOf" srcId="{1F0F9EE8-0E39-465C-8711-34909A1A6FA6}" destId="{FE506F10-F512-48DE-860A-51958827FC54}" srcOrd="13" destOrd="0" presId="urn:microsoft.com/office/officeart/2005/8/layout/cycle8"/>
    <dgm:cxn modelId="{5E07CE82-5395-4C7B-9E67-18E779DC4EE2}" type="presParOf" srcId="{1F0F9EE8-0E39-465C-8711-34909A1A6FA6}" destId="{071316A3-0F10-4FFD-9969-9D2CC61EB8E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9BCA5-FBBF-4E33-B8BD-ACCB115870F7}">
      <dsp:nvSpPr>
        <dsp:cNvPr id="0" name=""/>
        <dsp:cNvSpPr/>
      </dsp:nvSpPr>
      <dsp:spPr>
        <a:xfrm>
          <a:off x="1380044" y="321097"/>
          <a:ext cx="4149563" cy="4149563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Освещение мероприятий, инфо- партнерство</a:t>
          </a:r>
          <a:endParaRPr lang="ru-RU" sz="1600" kern="1200" dirty="0"/>
        </a:p>
      </dsp:txBody>
      <dsp:txXfrm>
        <a:off x="3566963" y="1200409"/>
        <a:ext cx="1481987" cy="1234989"/>
      </dsp:txXfrm>
    </dsp:sp>
    <dsp:sp modelId="{CA67D0F7-C412-4945-82EA-38128C0D7EEE}">
      <dsp:nvSpPr>
        <dsp:cNvPr id="0" name=""/>
        <dsp:cNvSpPr/>
      </dsp:nvSpPr>
      <dsp:spPr>
        <a:xfrm>
          <a:off x="1294583" y="469295"/>
          <a:ext cx="4149563" cy="4149563"/>
        </a:xfrm>
        <a:prstGeom prst="pie">
          <a:avLst>
            <a:gd name="adj1" fmla="val 1800000"/>
            <a:gd name="adj2" fmla="val 90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и размещение социальной рекламы</a:t>
          </a:r>
          <a:endParaRPr lang="ru-RU" sz="1600" kern="1200" dirty="0"/>
        </a:p>
      </dsp:txBody>
      <dsp:txXfrm>
        <a:off x="2282574" y="3161572"/>
        <a:ext cx="2222980" cy="1086790"/>
      </dsp:txXfrm>
    </dsp:sp>
    <dsp:sp modelId="{28A1A790-83CB-48CC-8055-0797C0951552}">
      <dsp:nvSpPr>
        <dsp:cNvPr id="0" name=""/>
        <dsp:cNvSpPr/>
      </dsp:nvSpPr>
      <dsp:spPr>
        <a:xfrm>
          <a:off x="1194100" y="253376"/>
          <a:ext cx="4149563" cy="4149563"/>
        </a:xfrm>
        <a:prstGeom prst="pie">
          <a:avLst>
            <a:gd name="adj1" fmla="val 9000000"/>
            <a:gd name="adj2" fmla="val 16200000"/>
          </a:avLst>
        </a:prstGeom>
        <a:solidFill>
          <a:srgbClr val="AED8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отношения</a:t>
          </a:r>
          <a:endParaRPr lang="ru-RU" sz="1600" kern="1200" dirty="0"/>
        </a:p>
      </dsp:txBody>
      <dsp:txXfrm>
        <a:off x="1674758" y="1132688"/>
        <a:ext cx="1481987" cy="1234989"/>
      </dsp:txXfrm>
    </dsp:sp>
    <dsp:sp modelId="{8F41A4FD-E104-4808-8B05-350121BA1FE8}">
      <dsp:nvSpPr>
        <dsp:cNvPr id="0" name=""/>
        <dsp:cNvSpPr/>
      </dsp:nvSpPr>
      <dsp:spPr>
        <a:xfrm>
          <a:off x="1123509" y="64219"/>
          <a:ext cx="4663319" cy="46633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06F10-F512-48DE-860A-51958827FC54}">
      <dsp:nvSpPr>
        <dsp:cNvPr id="0" name=""/>
        <dsp:cNvSpPr/>
      </dsp:nvSpPr>
      <dsp:spPr>
        <a:xfrm>
          <a:off x="1037705" y="212155"/>
          <a:ext cx="4663319" cy="46633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16A3-0F10-4FFD-9969-9D2CC61EB8E6}">
      <dsp:nvSpPr>
        <dsp:cNvPr id="0" name=""/>
        <dsp:cNvSpPr/>
      </dsp:nvSpPr>
      <dsp:spPr>
        <a:xfrm>
          <a:off x="936880" y="-3501"/>
          <a:ext cx="4663319" cy="46633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2450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6123BD-9916-4E00-8079-27F7551A3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79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22813"/>
            <a:ext cx="49577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D3DFE5-87B2-4572-8E28-6A60DB7BF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7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08D8BCAF-7A30-45C5-B986-F695DB47D5A1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FEAC212C-6B24-43A6-B294-63A26919DF22}" type="slidenum">
              <a:rPr lang="ru-RU" altLang="ru-RU" sz="1200" smtClean="0">
                <a:solidFill>
                  <a:srgbClr val="000000"/>
                </a:solidFill>
              </a:rPr>
              <a:pPr/>
              <a:t>2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FEAC212C-6B24-43A6-B294-63A26919DF22}" type="slidenum">
              <a:rPr lang="ru-RU" altLang="ru-RU" sz="1200" smtClean="0">
                <a:solidFill>
                  <a:srgbClr val="000000"/>
                </a:solidFill>
              </a:rPr>
              <a:pPr/>
              <a:t>3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FEAC212C-6B24-43A6-B294-63A26919DF22}" type="slidenum">
              <a:rPr lang="ru-RU" altLang="ru-RU" sz="1200" smtClean="0">
                <a:solidFill>
                  <a:srgbClr val="000000"/>
                </a:solidFill>
              </a:rPr>
              <a:pPr/>
              <a:t>4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fld id="{FEAC212C-6B24-43A6-B294-63A26919DF22}" type="slidenum">
              <a:rPr lang="ru-RU" altLang="ru-RU" sz="1200" smtClean="0">
                <a:solidFill>
                  <a:srgbClr val="000000"/>
                </a:solidFill>
              </a:rPr>
              <a:pPr/>
              <a:t>5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2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2298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48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0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5127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6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5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8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95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1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1150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456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7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28354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24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5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9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8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5847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7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9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222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172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32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45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0444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7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5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30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37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72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2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0.png"/><Relationship Id="rId7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ya-roditel.ru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11.pn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1113"/>
            <a:ext cx="632936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6686550" y="6381750"/>
            <a:ext cx="2057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>
                <a:solidFill>
                  <a:srgbClr val="519A00"/>
                </a:solidFill>
              </a:rPr>
              <a:t>www.fond-detyam.ru</a:t>
            </a:r>
            <a:endParaRPr lang="ru-RU" altLang="ru-RU" sz="1100"/>
          </a:p>
        </p:txBody>
      </p:sp>
      <p:sp>
        <p:nvSpPr>
          <p:cNvPr id="1028" name="Line 36"/>
          <p:cNvSpPr>
            <a:spLocks noChangeShapeType="1"/>
          </p:cNvSpPr>
          <p:nvPr/>
        </p:nvSpPr>
        <p:spPr bwMode="auto">
          <a:xfrm>
            <a:off x="63246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9" name="Picture 3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71500"/>
            <a:ext cx="18478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8" descr="list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3730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3063" y="1196973"/>
            <a:ext cx="5951537" cy="4464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>
              <a:lnSpc>
                <a:spcPts val="3000"/>
              </a:lnSpc>
              <a:defRPr/>
            </a:pPr>
            <a: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КАК НАУЧИТЬ ЛЮБИТЬ, </a:t>
            </a:r>
            <a:b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НЕ БИТЬ И ЗВОНИТЬ?</a:t>
            </a:r>
            <a:br>
              <a:rPr lang="ru-RU" alt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или</a:t>
            </a:r>
            <a:b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ПРЕЗЕНТАЦИЯ ИНФОРМАЦИОННО – КОММУНИКАТИВНЫХ ВОЗМОЖНОСТЕЙ ФОНДА</a:t>
            </a:r>
            <a: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</a:br>
            <a:endParaRPr lang="ru-RU" alt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32" name="Rectangle 41"/>
          <p:cNvSpPr>
            <a:spLocks noChangeArrowheads="1"/>
          </p:cNvSpPr>
          <p:nvPr/>
        </p:nvSpPr>
        <p:spPr bwMode="auto">
          <a:xfrm>
            <a:off x="611188" y="5661025"/>
            <a:ext cx="472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endParaRPr lang="ru-RU" altLang="ru-RU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84200" y="6169025"/>
            <a:ext cx="29606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Феодосия 2017</a:t>
            </a:r>
            <a:endParaRPr lang="ru-RU" alt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6419057" y="155575"/>
            <a:ext cx="2786062" cy="6559550"/>
            <a:chOff x="4005" y="113"/>
            <a:chExt cx="1755" cy="4132"/>
          </a:xfrm>
        </p:grpSpPr>
        <p:pic>
          <p:nvPicPr>
            <p:cNvPr id="3078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59632" y="1557338"/>
            <a:ext cx="619209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endParaRPr lang="ru-RU" altLang="ru-RU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403648" y="4148138"/>
            <a:ext cx="640844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  <a:defRPr/>
            </a:pPr>
            <a:endParaRPr lang="ru-RU" sz="1600" dirty="0"/>
          </a:p>
        </p:txBody>
      </p:sp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11200" y="204006"/>
            <a:ext cx="6740526" cy="8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	АКЦИИ В ПОДДЕРЖКУ  ОТВЕТСТВЕННОГО РОДИТЕЛЬСТВА И ОТКАЗА ОТ ЖЕСТОКОГО ОБРАЩЕНИЯ С ДЕТЬМИ</a:t>
            </a: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ovivannikova\Desktop\PR\2016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2" y="1188900"/>
            <a:ext cx="3582447" cy="25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vivannikova\Desktop\PR\2016\акция мамы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3" y="3890962"/>
            <a:ext cx="3534743" cy="23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vivannikova\Desktop\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04" y="1188900"/>
            <a:ext cx="3157583" cy="25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vivannikova\Desktop\PR\2016\аллеи-парады\Аллеи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0963"/>
            <a:ext cx="3121025" cy="23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/>
          <p:cNvGrpSpPr>
            <a:grpSpLocks/>
          </p:cNvGrpSpPr>
          <p:nvPr/>
        </p:nvGrpSpPr>
        <p:grpSpPr bwMode="auto">
          <a:xfrm>
            <a:off x="6357938" y="179388"/>
            <a:ext cx="2786062" cy="6559550"/>
            <a:chOff x="4005" y="113"/>
            <a:chExt cx="1755" cy="4132"/>
          </a:xfrm>
        </p:grpSpPr>
        <p:pic>
          <p:nvPicPr>
            <p:cNvPr id="5129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pic>
        <p:nvPicPr>
          <p:cNvPr id="512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8100"/>
            <a:ext cx="726757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744912"/>
            <a:ext cx="2042490" cy="17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22" y="3747258"/>
            <a:ext cx="2591494" cy="184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687763"/>
            <a:ext cx="2760344" cy="182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179388" y="400845"/>
            <a:ext cx="6913562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519A00"/>
                </a:solidFill>
                <a:latin typeface="Arial Black" panose="020B0A04020102020204" pitchFamily="34" charset="0"/>
              </a:rPr>
              <a:t>РЕКЛАМНАЯ КАМПАНИЯ </a:t>
            </a:r>
            <a:endParaRPr lang="ru-RU" altLang="ru-RU" sz="2000" b="1" dirty="0" smtClean="0">
              <a:solidFill>
                <a:srgbClr val="519A00"/>
              </a:solidFill>
              <a:latin typeface="Arial Black" panose="020B0A04020102020204" pitchFamily="34" charset="0"/>
            </a:endParaRPr>
          </a:p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«</a:t>
            </a:r>
            <a:r>
              <a:rPr lang="ru-RU" altLang="ru-RU" sz="2000" b="1" dirty="0">
                <a:solidFill>
                  <a:srgbClr val="519A00"/>
                </a:solidFill>
                <a:latin typeface="Arial Black" panose="020B0A04020102020204" pitchFamily="34" charset="0"/>
              </a:rPr>
              <a:t>РОДИТЕЛЯМИ СТАНОВЯТСЯ»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236168" y="909638"/>
            <a:ext cx="6048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dirty="0"/>
              <a:t>Пропаганда ценностей семьи, ребенка, ответственного </a:t>
            </a:r>
            <a:r>
              <a:rPr lang="ru-RU" altLang="ru-RU" sz="1200" dirty="0" err="1"/>
              <a:t>родительства</a:t>
            </a:r>
            <a:r>
              <a:rPr lang="ru-RU" altLang="ru-RU" sz="1200" dirty="0"/>
              <a:t>, противодействия жестокому обращению с детьми</a:t>
            </a:r>
            <a:endParaRPr lang="ru-RU" altLang="ru-RU" sz="1200" i="1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H="1" flipV="1">
            <a:off x="5948637" y="1375128"/>
            <a:ext cx="935038" cy="319087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flipH="1" flipV="1">
            <a:off x="4028281" y="1381256"/>
            <a:ext cx="0" cy="215900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302935" y="1309819"/>
            <a:ext cx="935037" cy="287337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54" name="Rectangle 3"/>
          <p:cNvSpPr>
            <a:spLocks noChangeArrowheads="1"/>
          </p:cNvSpPr>
          <p:nvPr/>
        </p:nvSpPr>
        <p:spPr bwMode="auto">
          <a:xfrm>
            <a:off x="3203575" y="2852738"/>
            <a:ext cx="45481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/>
            <a:endParaRPr lang="ru-RU" altLang="ru-RU" sz="1600"/>
          </a:p>
        </p:txBody>
      </p:sp>
      <p:grpSp>
        <p:nvGrpSpPr>
          <p:cNvPr id="6155" name="Group 19"/>
          <p:cNvGrpSpPr>
            <a:grpSpLocks/>
          </p:cNvGrpSpPr>
          <p:nvPr/>
        </p:nvGrpSpPr>
        <p:grpSpPr bwMode="auto">
          <a:xfrm>
            <a:off x="6357938" y="179388"/>
            <a:ext cx="2786062" cy="6559550"/>
            <a:chOff x="4005" y="113"/>
            <a:chExt cx="1755" cy="4132"/>
          </a:xfrm>
        </p:grpSpPr>
        <p:pic>
          <p:nvPicPr>
            <p:cNvPr id="6182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3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pic>
        <p:nvPicPr>
          <p:cNvPr id="615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179388" y="2276475"/>
            <a:ext cx="2160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Продвижение ценностей многодетной семьи</a:t>
            </a:r>
          </a:p>
        </p:txBody>
      </p:sp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5546725" y="2303463"/>
            <a:ext cx="21605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Продвижение ценностей семейного устройства детей-сирот</a:t>
            </a:r>
          </a:p>
        </p:txBody>
      </p:sp>
      <p:sp>
        <p:nvSpPr>
          <p:cNvPr id="6159" name="Rectangle 3"/>
          <p:cNvSpPr>
            <a:spLocks noChangeArrowheads="1"/>
          </p:cNvSpPr>
          <p:nvPr/>
        </p:nvSpPr>
        <p:spPr bwMode="auto">
          <a:xfrm>
            <a:off x="2846388" y="2273300"/>
            <a:ext cx="2160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Продвижение ценностей </a:t>
            </a:r>
            <a:r>
              <a:rPr lang="ru-RU" altLang="ru-RU" sz="1200" i="1" smtClean="0">
                <a:solidFill>
                  <a:srgbClr val="000000"/>
                </a:solidFill>
              </a:rPr>
              <a:t>ненасильственного воспитания</a:t>
            </a:r>
            <a:endParaRPr lang="ru-RU" altLang="ru-RU" sz="1200" i="1" dirty="0">
              <a:solidFill>
                <a:srgbClr val="000000"/>
              </a:solidFill>
            </a:endParaRPr>
          </a:p>
        </p:txBody>
      </p:sp>
      <p:pic>
        <p:nvPicPr>
          <p:cNvPr id="4120" name="Picture 24" descr="E:\нацкампания\Реклама ОР производства 2013 г\16x9-preview (mpeg4)\VA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712" y="2960911"/>
            <a:ext cx="2025650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21" name="Picture 25" descr="E:\нацкампания\Реклама ОР производства 2013 г\16x9-preview (mpeg4)\MAT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60911"/>
            <a:ext cx="2025650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22" name="Picture 26" descr="E:\нацкампания\Реклама ОР производства 2013 г\16x9-preview (mpeg4)\Ob'yavleni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6094" y="3016100"/>
            <a:ext cx="2025650" cy="2700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 bwMode="auto">
          <a:xfrm>
            <a:off x="1888426" y="398463"/>
            <a:ext cx="4527730" cy="432271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0826" y="1701007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70" name="Прямоугольник 3"/>
          <p:cNvSpPr>
            <a:spLocks noChangeArrowheads="1"/>
          </p:cNvSpPr>
          <p:nvPr/>
        </p:nvSpPr>
        <p:spPr bwMode="auto">
          <a:xfrm>
            <a:off x="1955189" y="398463"/>
            <a:ext cx="430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«Родителями становятся»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171" name="Прямоугольник 20"/>
          <p:cNvSpPr>
            <a:spLocks noChangeArrowheads="1"/>
          </p:cNvSpPr>
          <p:nvPr/>
        </p:nvSpPr>
        <p:spPr bwMode="auto">
          <a:xfrm>
            <a:off x="250825" y="1754188"/>
            <a:ext cx="204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«Наполните жизнь счастьем»</a:t>
            </a:r>
          </a:p>
        </p:txBody>
      </p:sp>
      <p:sp>
        <p:nvSpPr>
          <p:cNvPr id="6172" name="Прямоугольник 22"/>
          <p:cNvSpPr>
            <a:spLocks noChangeArrowheads="1"/>
          </p:cNvSpPr>
          <p:nvPr/>
        </p:nvSpPr>
        <p:spPr bwMode="auto">
          <a:xfrm>
            <a:off x="3049588" y="1876425"/>
            <a:ext cx="195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sz="2000">
                <a:solidFill>
                  <a:schemeClr val="bg1"/>
                </a:solidFill>
              </a:rPr>
              <a:t>«Объявление»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02624" y="1710532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76" name="Прямоугольник 20"/>
          <p:cNvSpPr>
            <a:spLocks noChangeArrowheads="1"/>
          </p:cNvSpPr>
          <p:nvPr/>
        </p:nvSpPr>
        <p:spPr bwMode="auto">
          <a:xfrm>
            <a:off x="2900363" y="17541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«Воспитывая детей, начинайте с себя»</a:t>
            </a:r>
          </a:p>
        </p:txBody>
      </p:sp>
      <p:sp>
        <p:nvSpPr>
          <p:cNvPr id="6177" name="Прямоугольник 22"/>
          <p:cNvSpPr>
            <a:spLocks noChangeArrowheads="1"/>
          </p:cNvSpPr>
          <p:nvPr/>
        </p:nvSpPr>
        <p:spPr bwMode="auto">
          <a:xfrm>
            <a:off x="5624513" y="1885950"/>
            <a:ext cx="195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sz="2000">
                <a:solidFill>
                  <a:schemeClr val="bg1"/>
                </a:solidFill>
              </a:rPr>
              <a:t>«Объявление»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603257" y="1710532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81" name="Прямоугольник 20"/>
          <p:cNvSpPr>
            <a:spLocks noChangeArrowheads="1"/>
          </p:cNvSpPr>
          <p:nvPr/>
        </p:nvSpPr>
        <p:spPr bwMode="auto">
          <a:xfrm>
            <a:off x="5603875" y="17541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«Заберите </a:t>
            </a:r>
          </a:p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счастье домой»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236168" y="909638"/>
            <a:ext cx="6048375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dirty="0"/>
              <a:t>Пропаганда ценностей семьи, ребенка, ответственного </a:t>
            </a:r>
            <a:r>
              <a:rPr lang="ru-RU" altLang="ru-RU" sz="1200" dirty="0" err="1"/>
              <a:t>родительства</a:t>
            </a:r>
            <a:r>
              <a:rPr lang="ru-RU" altLang="ru-RU" sz="1200" dirty="0"/>
              <a:t>, противодействия жестокому обращению с детьми</a:t>
            </a:r>
            <a:endParaRPr lang="ru-RU" altLang="ru-RU" sz="1200" i="1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H="1" flipV="1">
            <a:off x="5948637" y="1375128"/>
            <a:ext cx="935038" cy="319087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flipH="1" flipV="1">
            <a:off x="4028281" y="1381256"/>
            <a:ext cx="0" cy="215900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302935" y="1309819"/>
            <a:ext cx="935037" cy="287337"/>
          </a:xfrm>
          <a:prstGeom prst="line">
            <a:avLst/>
          </a:prstGeom>
          <a:ln>
            <a:solidFill>
              <a:srgbClr val="74A72F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54" name="Rectangle 3"/>
          <p:cNvSpPr>
            <a:spLocks noChangeArrowheads="1"/>
          </p:cNvSpPr>
          <p:nvPr/>
        </p:nvSpPr>
        <p:spPr bwMode="auto">
          <a:xfrm>
            <a:off x="3203575" y="2852738"/>
            <a:ext cx="45481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/>
            <a:endParaRPr lang="ru-RU" altLang="ru-RU" sz="1600"/>
          </a:p>
        </p:txBody>
      </p:sp>
      <p:grpSp>
        <p:nvGrpSpPr>
          <p:cNvPr id="6155" name="Group 19"/>
          <p:cNvGrpSpPr>
            <a:grpSpLocks/>
          </p:cNvGrpSpPr>
          <p:nvPr/>
        </p:nvGrpSpPr>
        <p:grpSpPr bwMode="auto">
          <a:xfrm>
            <a:off x="6357938" y="179388"/>
            <a:ext cx="2786062" cy="6559550"/>
            <a:chOff x="4005" y="113"/>
            <a:chExt cx="1755" cy="4132"/>
          </a:xfrm>
        </p:grpSpPr>
        <p:pic>
          <p:nvPicPr>
            <p:cNvPr id="6182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3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pic>
        <p:nvPicPr>
          <p:cNvPr id="615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179388" y="2276475"/>
            <a:ext cx="2160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Продвижение ценностей многодетной семьи</a:t>
            </a:r>
          </a:p>
        </p:txBody>
      </p:sp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5546725" y="2303463"/>
            <a:ext cx="21605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>
                <a:solidFill>
                  <a:srgbClr val="000000"/>
                </a:solidFill>
              </a:rPr>
              <a:t>Продвижение ценностей семейного устройства детей-сирот</a:t>
            </a:r>
          </a:p>
        </p:txBody>
      </p:sp>
      <p:sp>
        <p:nvSpPr>
          <p:cNvPr id="6159" name="Rectangle 3"/>
          <p:cNvSpPr>
            <a:spLocks noChangeArrowheads="1"/>
          </p:cNvSpPr>
          <p:nvPr/>
        </p:nvSpPr>
        <p:spPr bwMode="auto">
          <a:xfrm>
            <a:off x="2846388" y="2273300"/>
            <a:ext cx="2160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just">
              <a:lnSpc>
                <a:spcPts val="14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Продвижение ценностей </a:t>
            </a:r>
            <a:r>
              <a:rPr lang="ru-RU" altLang="ru-RU" sz="1200" i="1" smtClean="0">
                <a:solidFill>
                  <a:srgbClr val="000000"/>
                </a:solidFill>
              </a:rPr>
              <a:t>ненасильственного воспитания</a:t>
            </a:r>
            <a:endParaRPr lang="ru-RU" altLang="ru-RU" sz="1200" i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888426" y="398463"/>
            <a:ext cx="4527730" cy="432271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0826" y="1701007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70" name="Прямоугольник 3"/>
          <p:cNvSpPr>
            <a:spLocks noChangeArrowheads="1"/>
          </p:cNvSpPr>
          <p:nvPr/>
        </p:nvSpPr>
        <p:spPr bwMode="auto">
          <a:xfrm>
            <a:off x="1955189" y="398463"/>
            <a:ext cx="4306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</a:rPr>
              <a:t>«Родителями становятся»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6171" name="Прямоугольник 20"/>
          <p:cNvSpPr>
            <a:spLocks noChangeArrowheads="1"/>
          </p:cNvSpPr>
          <p:nvPr/>
        </p:nvSpPr>
        <p:spPr bwMode="auto">
          <a:xfrm>
            <a:off x="250825" y="1754188"/>
            <a:ext cx="2047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«Наполните жизнь счастьем»</a:t>
            </a:r>
          </a:p>
        </p:txBody>
      </p:sp>
      <p:sp>
        <p:nvSpPr>
          <p:cNvPr id="6172" name="Прямоугольник 22"/>
          <p:cNvSpPr>
            <a:spLocks noChangeArrowheads="1"/>
          </p:cNvSpPr>
          <p:nvPr/>
        </p:nvSpPr>
        <p:spPr bwMode="auto">
          <a:xfrm>
            <a:off x="3049588" y="1876425"/>
            <a:ext cx="195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sz="2000">
                <a:solidFill>
                  <a:schemeClr val="bg1"/>
                </a:solidFill>
              </a:rPr>
              <a:t>«Объявление»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02624" y="1710532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76" name="Прямоугольник 20"/>
          <p:cNvSpPr>
            <a:spLocks noChangeArrowheads="1"/>
          </p:cNvSpPr>
          <p:nvPr/>
        </p:nvSpPr>
        <p:spPr bwMode="auto">
          <a:xfrm>
            <a:off x="2900363" y="17541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«Воспитывая детей, начинайте с себя»</a:t>
            </a:r>
          </a:p>
        </p:txBody>
      </p:sp>
      <p:sp>
        <p:nvSpPr>
          <p:cNvPr id="6177" name="Прямоугольник 22"/>
          <p:cNvSpPr>
            <a:spLocks noChangeArrowheads="1"/>
          </p:cNvSpPr>
          <p:nvPr/>
        </p:nvSpPr>
        <p:spPr bwMode="auto">
          <a:xfrm>
            <a:off x="5624513" y="1885950"/>
            <a:ext cx="1957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altLang="ru-RU" sz="2000">
                <a:solidFill>
                  <a:schemeClr val="bg1"/>
                </a:solidFill>
              </a:rPr>
              <a:t>«Объявление»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603257" y="1710532"/>
            <a:ext cx="2048113" cy="575866"/>
          </a:xfrm>
          <a:prstGeom prst="rect">
            <a:avLst/>
          </a:prstGeom>
          <a:gradFill>
            <a:gsLst>
              <a:gs pos="0">
                <a:srgbClr val="74A72F"/>
              </a:gs>
              <a:gs pos="78000">
                <a:srgbClr val="AED876"/>
              </a:gs>
              <a:gs pos="100000">
                <a:srgbClr val="D2EAB4"/>
              </a:gs>
            </a:gsLst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81" name="Прямоугольник 20"/>
          <p:cNvSpPr>
            <a:spLocks noChangeArrowheads="1"/>
          </p:cNvSpPr>
          <p:nvPr/>
        </p:nvSpPr>
        <p:spPr bwMode="auto">
          <a:xfrm>
            <a:off x="5603875" y="1754188"/>
            <a:ext cx="204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«Заберите </a:t>
            </a:r>
          </a:p>
          <a:p>
            <a:pPr algn="ctr"/>
            <a:r>
              <a:rPr lang="ru-RU" altLang="ru-RU" sz="1400" b="1">
                <a:solidFill>
                  <a:schemeClr val="bg1"/>
                </a:solidFill>
              </a:rPr>
              <a:t>счастье домой»</a:t>
            </a:r>
          </a:p>
        </p:txBody>
      </p:sp>
      <p:pic>
        <p:nvPicPr>
          <p:cNvPr id="1026" name="Picture 2" descr="C:\Users\ovivannikova\Desktop\Новая папка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35" y="3002473"/>
            <a:ext cx="2257912" cy="31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vivannikova\Desktop\Новая папк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802580"/>
            <a:ext cx="2385770" cy="3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vivannikova\Desktop\Новая папка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30" y="3017118"/>
            <a:ext cx="2231151" cy="30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Box 7"/>
          <p:cNvSpPr txBox="1">
            <a:spLocks noChangeArrowheads="1"/>
          </p:cNvSpPr>
          <p:nvPr/>
        </p:nvSpPr>
        <p:spPr bwMode="auto">
          <a:xfrm>
            <a:off x="6480175" y="6556179"/>
            <a:ext cx="27860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r" eaLnBrk="1" hangingPunct="1"/>
            <a:r>
              <a:rPr lang="en-US" altLang="ru-RU" sz="800" b="1">
                <a:solidFill>
                  <a:srgbClr val="75A832"/>
                </a:solidFill>
              </a:rPr>
              <a:t>WWW.YA-RODITEL.RU</a:t>
            </a:r>
            <a:endParaRPr lang="ru-RU" altLang="ru-RU" sz="800" b="1">
              <a:solidFill>
                <a:srgbClr val="75A832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00062" y="4365104"/>
            <a:ext cx="6973144" cy="23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2000"/>
              </a:lnSpc>
              <a:spcBef>
                <a:spcPct val="0"/>
              </a:spcBef>
              <a:spcAft>
                <a:spcPts val="500"/>
              </a:spcAft>
              <a:buFont typeface="Wingdings" pitchFamily="2" charset="2"/>
              <a:buNone/>
            </a:pPr>
            <a:endParaRPr lang="ru-RU" altLang="ru-RU" sz="1400" dirty="0">
              <a:latin typeface="Arial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400" dirty="0">
                <a:latin typeface="Arial" charset="0"/>
              </a:rPr>
              <a:t>	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1 сентября 2010 г. заработал Единый общероссийский телефон доверия для детей, подростков и их родителей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8-800-2000-122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	Целевая аудитория: дети (5-12 лет), подростки (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13-18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лет),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родители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    7 млн. обращений, 59% - дети и подростки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500"/>
              </a:spcAft>
              <a:buFont typeface="Wingdings" pitchFamily="2" charset="2"/>
              <a:buNone/>
            </a:pPr>
            <a:endParaRPr lang="ru-RU" altLang="ru-RU" sz="1400" b="1" dirty="0">
              <a:latin typeface="Arial" charset="0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400" dirty="0">
                <a:latin typeface="Arial" charset="0"/>
              </a:rPr>
              <a:t>	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00063" y="204007"/>
            <a:ext cx="6692949" cy="8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ДЕТСКИЙ ТЕЛЕФОН ДОВЕРИЯ </a:t>
            </a:r>
          </a:p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8-800-2000-122</a:t>
            </a: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4" y="908720"/>
            <a:ext cx="5696647" cy="369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937519" cy="175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00063" y="204007"/>
            <a:ext cx="7920409" cy="4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ДЕТСКИЙ ТЕЛЕФОН ДОВЕРИЯ  8-800-2000-122</a:t>
            </a: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  <a:p>
            <a:pPr>
              <a:lnSpc>
                <a:spcPts val="2000"/>
              </a:lnSpc>
              <a:spcAft>
                <a:spcPts val="500"/>
              </a:spcAft>
            </a:pP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Picture 2" descr="C:\Users\ovivannikova\Desktop\сай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4" y="1484784"/>
            <a:ext cx="816790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2" y="534263"/>
            <a:ext cx="76454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00062" y="204007"/>
            <a:ext cx="7992417" cy="4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ДЕТСКИЙ ТЕЛЕФОН ДОВЕРИЯ 8-800-2000-122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09954"/>
            <a:ext cx="1949357" cy="285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29" y="4849412"/>
            <a:ext cx="3262313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07" y="3892848"/>
            <a:ext cx="36877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ovivannikova\Desktop\реклама\супергерои_верт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48" y="641754"/>
            <a:ext cx="2245952" cy="31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vivannikova\Desktop\PR\2015\календарь\Cover_v4_5_bl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80" y="641754"/>
            <a:ext cx="2789832" cy="39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00062" y="204007"/>
            <a:ext cx="7992417" cy="4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ДЕТСКИЙ ТЕЛЕФОН ДОВЕРИЯ 8-800-2000-122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97737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2918" y="586581"/>
            <a:ext cx="6774954" cy="111422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>ИСПОЛЬЗОВАНИЕ </a:t>
            </a:r>
            <a:r>
              <a:rPr 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>ВОЗМОЖНОСТЕЙ МАСС-МЕДИА В РЕШЕНИИ ПРОБЛЕМ ДЕТСКОГО И СЕМЕЙНОГО НЕБЛАГОПОЛУЧИЯ</a:t>
            </a: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  <p:pic>
        <p:nvPicPr>
          <p:cNvPr id="2052" name="Picture 4" descr="le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7445375" y="6443663"/>
            <a:ext cx="1633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>
                <a:solidFill>
                  <a:srgbClr val="519A00"/>
                </a:solidFill>
              </a:rPr>
              <a:t>www.fond-detyam.ru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10" descr="listok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541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65113"/>
            <a:ext cx="1320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7945438" y="1011628"/>
            <a:ext cx="0" cy="5316537"/>
          </a:xfrm>
          <a:prstGeom prst="line">
            <a:avLst/>
          </a:prstGeom>
          <a:noFill/>
          <a:ln w="50800">
            <a:solidFill>
              <a:srgbClr val="75A8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4924521"/>
              </p:ext>
            </p:extLst>
          </p:nvPr>
        </p:nvGraphicFramePr>
        <p:xfrm>
          <a:off x="1073628" y="1735481"/>
          <a:ext cx="6738731" cy="493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66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2346" y="229319"/>
            <a:ext cx="6774954" cy="7145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838" y="908049"/>
            <a:ext cx="6992599" cy="553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16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ФОРМИРОВАНИЕ ОТНОШЕНИЯ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Приемные родители – изверги / герои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Многодетные семьи – маргиналы / герои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Сироты – дети с плохой наследственностью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Дети-инвалиды рождаются в неблагополучных семьях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Дети в конфликте с законом - преступники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ru-RU" altLang="ru-RU" sz="1600" b="1" kern="1200" dirty="0" smtClean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16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ОСВЕЩЕНИЕ МЕРОПРИЯТИЙ И ПРОЕКТОВ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Отсутствие освещения 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Мероприятиями охвачено…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</a:pPr>
            <a:r>
              <a:rPr lang="ru-RU" altLang="ru-RU" sz="1600" dirty="0" smtClean="0">
                <a:solidFill>
                  <a:srgbClr val="000000"/>
                </a:solidFill>
              </a:rPr>
              <a:t>В </a:t>
            </a:r>
            <a:r>
              <a:rPr lang="ru-RU" altLang="ru-RU" sz="1600" dirty="0">
                <a:solidFill>
                  <a:srgbClr val="000000"/>
                </a:solidFill>
              </a:rPr>
              <a:t>мероприятии приняли </a:t>
            </a:r>
            <a:r>
              <a:rPr lang="ru-RU" altLang="ru-RU" sz="1600" dirty="0" smtClean="0">
                <a:solidFill>
                  <a:srgbClr val="000000"/>
                </a:solidFill>
              </a:rPr>
              <a:t>участие…Спонсоры мероприятия…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ru-RU" altLang="ru-RU" sz="1600" b="1" kern="1200" dirty="0">
              <a:solidFill>
                <a:srgbClr val="0000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16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РАЗМЕЩЕНИЕ СОЦИАЛЬНОЙ РЕКЛАМЫ</a:t>
            </a:r>
            <a:endParaRPr lang="ru-RU" altLang="ru-RU" sz="16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/>
              <a:t>Низкий уровень: банальность и некомпетентность, заимствования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/>
              <a:t>Непроверенные </a:t>
            </a:r>
            <a:r>
              <a:rPr lang="ru-RU" altLang="ru-RU" sz="1600" dirty="0">
                <a:solidFill>
                  <a:srgbClr val="000000"/>
                </a:solidFill>
              </a:rPr>
              <a:t>данные, сгущение красок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/>
              <a:t>Подача материала – патока/ужас/слезы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/>
              <a:t>Однобокость ЦА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 smtClean="0"/>
              <a:t>Работа </a:t>
            </a:r>
            <a:r>
              <a:rPr lang="ru-RU" altLang="ru-RU" sz="1600" dirty="0"/>
              <a:t>со следствием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r>
              <a:rPr lang="ru-RU" altLang="ru-RU" sz="1600" dirty="0"/>
              <a:t>Нет решения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Font typeface="Arial" pitchFamily="34" charset="0"/>
              <a:buChar char="•"/>
            </a:pPr>
            <a:endParaRPr lang="ru-RU" altLang="ru-RU" sz="1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le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7445375" y="6443663"/>
            <a:ext cx="1633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>
                <a:solidFill>
                  <a:srgbClr val="519A00"/>
                </a:solidFill>
              </a:rPr>
              <a:t>www.fond-detyam.ru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10" descr="listok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541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65113"/>
            <a:ext cx="1320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7945438" y="1011628"/>
            <a:ext cx="0" cy="5316537"/>
          </a:xfrm>
          <a:prstGeom prst="line">
            <a:avLst/>
          </a:prstGeom>
          <a:noFill/>
          <a:ln w="50800">
            <a:solidFill>
              <a:srgbClr val="75A8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1600" y="240506"/>
            <a:ext cx="6774954" cy="5241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>ТИПИЧНЫЕ ОШИБКИ</a:t>
            </a: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2346" y="229319"/>
            <a:ext cx="6774954" cy="7145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  <p:pic>
        <p:nvPicPr>
          <p:cNvPr id="2052" name="Picture 4" descr="le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7445375" y="6443663"/>
            <a:ext cx="1633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>
                <a:solidFill>
                  <a:srgbClr val="519A00"/>
                </a:solidFill>
              </a:rPr>
              <a:t>www.fond-detyam.ru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10" descr="listok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541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65113"/>
            <a:ext cx="1320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7945438" y="1011628"/>
            <a:ext cx="0" cy="5316537"/>
          </a:xfrm>
          <a:prstGeom prst="line">
            <a:avLst/>
          </a:prstGeom>
          <a:noFill/>
          <a:ln w="50800">
            <a:solidFill>
              <a:srgbClr val="75A8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1600" y="240505"/>
            <a:ext cx="6774954" cy="7711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>КОНКУРС ЖУРНАЛИСТСКИХ РАБОТ </a:t>
            </a:r>
          </a:p>
          <a:p>
            <a:pPr algn="l" eaLnBrk="1" hangingPunct="1">
              <a:defRPr/>
            </a:pPr>
            <a:r>
              <a:rPr 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>«В ФОКУСЕ – ДЕТСТВО»</a:t>
            </a: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011628"/>
            <a:ext cx="423753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519A00"/>
                </a:solidFill>
                <a:latin typeface="Arial Black" panose="020B0A04020102020204" pitchFamily="34" charset="0"/>
              </a:rPr>
              <a:t>Помочь ребенку – помочь семье </a:t>
            </a:r>
          </a:p>
          <a:p>
            <a:endParaRPr lang="ru-RU" sz="1400" dirty="0"/>
          </a:p>
          <a:p>
            <a:r>
              <a:rPr lang="ru-RU" sz="1400" dirty="0" smtClean="0"/>
              <a:t>материалы</a:t>
            </a:r>
            <a:r>
              <a:rPr lang="ru-RU" sz="1400" dirty="0"/>
              <a:t>, посвященные лучшим практикам поддержки семьи и детства, профилактике семейного и детского неблагополучия, социального сиротства, семейному устройству детей-сирот, успешному опыту приемных семей. </a:t>
            </a:r>
          </a:p>
          <a:p>
            <a:endParaRPr lang="ru-RU" sz="1400" dirty="0"/>
          </a:p>
          <a:p>
            <a:r>
              <a:rPr lang="ru-RU" sz="2000" b="1" i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Особенное </a:t>
            </a:r>
            <a:r>
              <a:rPr lang="ru-RU" sz="2000" b="1" i="1" dirty="0">
                <a:solidFill>
                  <a:srgbClr val="519A00"/>
                </a:solidFill>
                <a:latin typeface="Arial Black" panose="020B0A04020102020204" pitchFamily="34" charset="0"/>
              </a:rPr>
              <a:t>детство: быть рядом </a:t>
            </a:r>
          </a:p>
          <a:p>
            <a:endParaRPr lang="ru-RU" sz="1400" dirty="0"/>
          </a:p>
          <a:p>
            <a:r>
              <a:rPr lang="ru-RU" sz="1400" dirty="0" smtClean="0"/>
              <a:t>материалы </a:t>
            </a:r>
            <a:r>
              <a:rPr lang="ru-RU" sz="1400" dirty="0"/>
              <a:t>о социальной адаптации детей с особенностями развития и здоровья, а также помощи семьям, в которых растут такие дети. </a:t>
            </a:r>
          </a:p>
          <a:p>
            <a:endParaRPr lang="ru-RU" sz="1400" dirty="0"/>
          </a:p>
          <a:p>
            <a:r>
              <a:rPr lang="ru-RU" sz="2000" b="1" i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Работа </a:t>
            </a:r>
            <a:r>
              <a:rPr lang="ru-RU" sz="2000" b="1" i="1" dirty="0">
                <a:solidFill>
                  <a:srgbClr val="519A00"/>
                </a:solidFill>
                <a:latin typeface="Arial Black" panose="020B0A04020102020204" pitchFamily="34" charset="0"/>
              </a:rPr>
              <a:t>над ошибками </a:t>
            </a:r>
          </a:p>
          <a:p>
            <a:endParaRPr lang="ru-RU" sz="1400" dirty="0"/>
          </a:p>
          <a:p>
            <a:r>
              <a:rPr lang="ru-RU" sz="1400" dirty="0"/>
              <a:t>Материалы, рассказывающие об интеграции в общество «трудных» детей и подростков, несовершеннолетних, вступивших в конфликт с законом. </a:t>
            </a:r>
          </a:p>
        </p:txBody>
      </p:sp>
      <p:pic>
        <p:nvPicPr>
          <p:cNvPr id="9220" name="Picture 4" descr="C:\Users\ovivannikova\AppData\Local\Microsoft\Windows\Temporary Internet Files\Content.Outlook\KN81LY9G\Новости - Конкурс для журналистов-20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5" y="1481367"/>
            <a:ext cx="2683026" cy="42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88912"/>
            <a:ext cx="6774954" cy="16559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  <a:t/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  <a:cs typeface="+mn-cs"/>
              </a:rPr>
            </a:br>
            <a:endParaRPr lang="ru-RU" altLang="ru-RU" sz="2000" b="1" kern="1200" dirty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216" y="1366952"/>
            <a:ext cx="6706322" cy="44312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КАК НАУЧИТЬ ЛЮБИТЬ?</a:t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</a:br>
            <a:endParaRPr lang="ru-RU" altLang="ru-RU" sz="2000" b="1" kern="1200" dirty="0" smtClean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Информационная кампания по пропаганде ценностей семьи, ответственного </a:t>
            </a:r>
            <a:r>
              <a:rPr lang="ru-RU" altLang="ru-RU" sz="2000" dirty="0" err="1" smtClean="0">
                <a:solidFill>
                  <a:srgbClr val="000000"/>
                </a:solidFill>
              </a:rPr>
              <a:t>родительства</a:t>
            </a: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ru-RU" altLang="ru-RU" sz="2000" b="1" kern="1200" dirty="0" smtClean="0">
              <a:solidFill>
                <a:srgbClr val="519A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КАК </a:t>
            </a: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НАУЧИТЬ НЕ БИТЬ?</a:t>
            </a:r>
            <a:b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</a:br>
            <a:endParaRPr lang="ru-RU" altLang="ru-RU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dirty="0">
                <a:solidFill>
                  <a:srgbClr val="000000"/>
                </a:solidFill>
              </a:rPr>
              <a:t>Информационная кампания по противодействию жестокому </a:t>
            </a:r>
            <a:r>
              <a:rPr lang="ru-RU" altLang="ru-RU" sz="2000" dirty="0" smtClean="0">
                <a:solidFill>
                  <a:srgbClr val="000000"/>
                </a:solidFill>
              </a:rPr>
              <a:t>обращению </a:t>
            </a:r>
            <a:r>
              <a:rPr lang="ru-RU" altLang="ru-RU" sz="2000" dirty="0">
                <a:solidFill>
                  <a:srgbClr val="000000"/>
                </a:solidFill>
              </a:rPr>
              <a:t>с </a:t>
            </a:r>
            <a:r>
              <a:rPr lang="ru-RU" altLang="ru-RU" sz="2000" dirty="0" smtClean="0">
                <a:solidFill>
                  <a:srgbClr val="000000"/>
                </a:solidFill>
              </a:rPr>
              <a:t>детьми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ru-RU" altLang="ru-RU" sz="2000" b="1" kern="1200" dirty="0">
              <a:solidFill>
                <a:srgbClr val="000000"/>
              </a:solidFill>
              <a:latin typeface="Arial Black" panose="020B0A04020102020204" pitchFamily="34" charset="0"/>
              <a:ea typeface="ヒラギノ角ゴ Pro W3" pitchFamily="-128" charset="-128"/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b="1" kern="1200" dirty="0" smtClean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КАК </a:t>
            </a:r>
            <a:r>
              <a:rPr lang="ru-RU" altLang="ru-RU" sz="2000" b="1" kern="1200" dirty="0">
                <a:solidFill>
                  <a:srgbClr val="519A00"/>
                </a:solidFill>
                <a:latin typeface="Arial Black" panose="020B0A04020102020204" pitchFamily="34" charset="0"/>
                <a:ea typeface="ヒラギノ角ゴ Pro W3" pitchFamily="-128" charset="-128"/>
              </a:rPr>
              <a:t>НАУЧИТЬ ЗВОНИТЬ?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ru-RU" altLang="ru-RU" sz="2000" dirty="0" smtClean="0">
                <a:solidFill>
                  <a:srgbClr val="000000"/>
                </a:solidFill>
              </a:rPr>
              <a:t>Информационная кампания по продвижению единого общероссийского телефона доверия 8-800-2000-122 для детей, подростков и их родителей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le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7445375" y="6443663"/>
            <a:ext cx="1633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100">
                <a:solidFill>
                  <a:srgbClr val="519A00"/>
                </a:solidFill>
              </a:rPr>
              <a:t>www.fond-detyam.ru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10" descr="listok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746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2541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65113"/>
            <a:ext cx="1320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Line 16"/>
          <p:cNvSpPr>
            <a:spLocks noChangeShapeType="1"/>
          </p:cNvSpPr>
          <p:nvPr/>
        </p:nvSpPr>
        <p:spPr bwMode="auto">
          <a:xfrm>
            <a:off x="7945438" y="1011628"/>
            <a:ext cx="0" cy="5316537"/>
          </a:xfrm>
          <a:prstGeom prst="line">
            <a:avLst/>
          </a:prstGeom>
          <a:noFill/>
          <a:ln w="50800">
            <a:solidFill>
              <a:srgbClr val="75A8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6357938" y="179388"/>
            <a:ext cx="2786062" cy="6559550"/>
            <a:chOff x="4005" y="113"/>
            <a:chExt cx="1755" cy="4132"/>
          </a:xfrm>
        </p:grpSpPr>
        <p:pic>
          <p:nvPicPr>
            <p:cNvPr id="3078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Line 16"/>
            <p:cNvSpPr>
              <a:spLocks noChangeShapeType="1"/>
            </p:cNvSpPr>
            <p:nvPr/>
          </p:nvSpPr>
          <p:spPr bwMode="auto">
            <a:xfrm>
              <a:off x="5012" y="664"/>
              <a:ext cx="0" cy="3356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 dirty="0">
                  <a:solidFill>
                    <a:srgbClr val="75A832"/>
                  </a:solidFill>
                </a:rPr>
                <a:t>WWW.YA-RODITEL.RU</a:t>
              </a:r>
              <a:endParaRPr lang="ru-RU" altLang="ru-RU" sz="800" b="1" dirty="0">
                <a:solidFill>
                  <a:srgbClr val="75A832"/>
                </a:solidFill>
              </a:endParaRPr>
            </a:p>
          </p:txBody>
        </p:sp>
      </p:grpSp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99592" y="173038"/>
            <a:ext cx="6119813" cy="7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>
                <a:solidFill>
                  <a:srgbClr val="519A00"/>
                </a:solidFill>
                <a:latin typeface="Arial Black" panose="020B0A04020102020204" pitchFamily="34" charset="0"/>
              </a:rPr>
              <a:t>ИНТЕРНЕТ-ПОРТАЛ «Я-РОДИТЕЛЬ» </a:t>
            </a:r>
            <a:endParaRPr lang="en-US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en-US" altLang="ru-RU" sz="1800" b="1" dirty="0" smtClean="0">
                <a:solidFill>
                  <a:srgbClr val="519A00"/>
                </a:solidFill>
                <a:hlinkClick r:id="rId5"/>
              </a:rPr>
              <a:t>WWW.YA-RODITEL.RU</a:t>
            </a:r>
            <a:r>
              <a:rPr lang="en-US" altLang="ru-RU" sz="1800" b="1" dirty="0" smtClean="0">
                <a:solidFill>
                  <a:srgbClr val="519A00"/>
                </a:solidFill>
              </a:rPr>
              <a:t> </a:t>
            </a:r>
            <a:endParaRPr lang="ru-RU" altLang="ru-RU" sz="1800" b="1" i="1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125538"/>
            <a:ext cx="202723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519A00"/>
                </a:solidFill>
              </a:rPr>
              <a:t>Более 1,4 млн</a:t>
            </a:r>
            <a:endParaRPr lang="en-US" sz="1800" b="1" dirty="0">
              <a:solidFill>
                <a:srgbClr val="519A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посетителей в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5040" y="1904679"/>
            <a:ext cx="202723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Более</a:t>
            </a:r>
            <a:r>
              <a:rPr lang="ru-RU" sz="1800" b="1" dirty="0" smtClean="0">
                <a:solidFill>
                  <a:srgbClr val="519A00"/>
                </a:solidFill>
              </a:rPr>
              <a:t> 1</a:t>
            </a:r>
            <a:r>
              <a:rPr lang="en-US" sz="1800" b="1" dirty="0" smtClean="0">
                <a:solidFill>
                  <a:srgbClr val="519A00"/>
                </a:solidFill>
              </a:rPr>
              <a:t> </a:t>
            </a:r>
            <a:r>
              <a:rPr lang="en-US" sz="1800" b="1" dirty="0">
                <a:solidFill>
                  <a:srgbClr val="519A00"/>
                </a:solidFill>
              </a:rPr>
              <a:t>000</a:t>
            </a: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новостей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1" y="2625023"/>
            <a:ext cx="21483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519A00"/>
                </a:solidFill>
              </a:rPr>
              <a:t>Более 800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консультаций психологов, юристов, других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спцециалистов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1400" b="1" dirty="0" smtClean="0">
                <a:latin typeface="Arial Black" panose="020B0A04020102020204" pitchFamily="34" charset="0"/>
              </a:rPr>
              <a:t> 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5498" y="4077072"/>
            <a:ext cx="2027238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519A00"/>
                </a:solidFill>
              </a:rPr>
              <a:t>Более 120 </a:t>
            </a:r>
            <a:endParaRPr lang="en-US" sz="1800" b="1" dirty="0">
              <a:solidFill>
                <a:srgbClr val="519A00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статей для родителей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1" y="5085184"/>
            <a:ext cx="199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519A00"/>
                </a:solidFill>
              </a:rPr>
              <a:t>6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новых тестов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60154" y="5661248"/>
            <a:ext cx="2027238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519A00"/>
                </a:solidFill>
              </a:rPr>
              <a:t>Более 40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передач и </a:t>
            </a:r>
            <a:r>
              <a:rPr lang="ru-RU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видеоматреиалов</a:t>
            </a:r>
            <a:endParaRPr lang="en-US" sz="1800" b="1" dirty="0">
              <a:solidFill>
                <a:srgbClr val="519A00"/>
              </a:solidFill>
            </a:endParaRPr>
          </a:p>
        </p:txBody>
      </p:sp>
      <p:pic>
        <p:nvPicPr>
          <p:cNvPr id="2050" name="Picture 2" descr="C:\Users\ovivannikova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22647"/>
            <a:ext cx="4223786" cy="57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6357938" y="179388"/>
            <a:ext cx="2786062" cy="6559550"/>
            <a:chOff x="4005" y="113"/>
            <a:chExt cx="1755" cy="4132"/>
          </a:xfrm>
        </p:grpSpPr>
        <p:pic>
          <p:nvPicPr>
            <p:cNvPr id="4106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8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 smtClean="0">
                  <a:solidFill>
                    <a:srgbClr val="75A832"/>
                  </a:solidFill>
                </a:rPr>
                <a:t>WWW.YA-RODITEL.RU</a:t>
              </a:r>
              <a:endParaRPr lang="ru-RU" altLang="ru-RU" sz="800" b="1" smtClean="0">
                <a:solidFill>
                  <a:srgbClr val="75A832"/>
                </a:solidFill>
              </a:endParaRPr>
            </a:p>
          </p:txBody>
        </p: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58888" y="1557338"/>
            <a:ext cx="61928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endParaRPr lang="ru-RU" altLang="ru-RU" sz="1600" i="1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403350" y="4148138"/>
            <a:ext cx="64087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pic>
        <p:nvPicPr>
          <p:cNvPr id="410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741363" y="173037"/>
            <a:ext cx="64563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  ДВИЖЕНИЕ </a:t>
            </a:r>
          </a:p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«РОССИЯ – БЕЗ ЖЕСТОКОСТИ К ДЕТЯМ</a:t>
            </a:r>
            <a:r>
              <a:rPr lang="ru-RU" altLang="ru-RU" sz="1800" b="1" dirty="0" smtClean="0">
                <a:solidFill>
                  <a:srgbClr val="519A00"/>
                </a:solidFill>
              </a:rPr>
              <a:t>» </a:t>
            </a:r>
            <a:endParaRPr lang="en-US" altLang="ru-RU" sz="1800" b="1" dirty="0" smtClean="0">
              <a:solidFill>
                <a:srgbClr val="519A00"/>
              </a:solidFill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79" y="908720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56" y="2132856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82" y="3390979"/>
            <a:ext cx="8667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7" y="3319462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82" y="4620729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09" y="4615550"/>
            <a:ext cx="809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09" y="2132856"/>
            <a:ext cx="7810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4" y="4615549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922071"/>
            <a:ext cx="8286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2132855"/>
            <a:ext cx="809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455" y="5742846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09" y="5765799"/>
            <a:ext cx="866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3303522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805345"/>
            <a:ext cx="866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7" y="937295"/>
            <a:ext cx="866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vivannikova\Desktop\Безымянный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67557"/>
            <a:ext cx="2925936" cy="55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7" descr="Воробей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79" y="4543426"/>
            <a:ext cx="1438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"/>
          <p:cNvGrpSpPr>
            <a:grpSpLocks/>
          </p:cNvGrpSpPr>
          <p:nvPr/>
        </p:nvGrpSpPr>
        <p:grpSpPr bwMode="auto">
          <a:xfrm>
            <a:off x="6419057" y="204007"/>
            <a:ext cx="2786062" cy="6559550"/>
            <a:chOff x="4005" y="113"/>
            <a:chExt cx="1755" cy="4132"/>
          </a:xfrm>
        </p:grpSpPr>
        <p:pic>
          <p:nvPicPr>
            <p:cNvPr id="12300" name="Picture 3" descr="umbrella-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4" descr="Девочка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" y="800"/>
              <a:ext cx="42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5" descr="Девочка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3588"/>
              <a:ext cx="376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6" descr="Мальчик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5" y="1435"/>
              <a:ext cx="441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7" descr="Девочка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" y="2161"/>
              <a:ext cx="324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8" descr="Мальчик 2 копи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1" t="16866" r="35612" b="22511"/>
            <a:stretch>
              <a:fillRect/>
            </a:stretch>
          </p:blipFill>
          <p:spPr bwMode="auto">
            <a:xfrm>
              <a:off x="5183" y="2841"/>
              <a:ext cx="328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Line 9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780603" y="204007"/>
            <a:ext cx="681240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«РЕМЕНЬ </a:t>
            </a:r>
            <a:r>
              <a:rPr lang="ru-RU" altLang="ru-RU" sz="2000" b="1" dirty="0">
                <a:solidFill>
                  <a:srgbClr val="519A00"/>
                </a:solidFill>
                <a:latin typeface="Arial Black" panose="020B0A04020102020204" pitchFamily="34" charset="0"/>
              </a:rPr>
              <a:t>– НЕ МЕТОД ВОСПИТАНИЯ</a:t>
            </a: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!»</a:t>
            </a: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899593" y="549275"/>
            <a:ext cx="684105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2500"/>
              </a:lnSpc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1500" dirty="0"/>
              <a:t>В ходе акции </a:t>
            </a:r>
            <a:r>
              <a:rPr lang="ru-RU" altLang="ru-RU" sz="1500" b="1" dirty="0"/>
              <a:t>«Ремень - не метод воспитания!»</a:t>
            </a:r>
            <a:r>
              <a:rPr lang="ru-RU" altLang="ru-RU" sz="1500" dirty="0"/>
              <a:t> известные спортсмены, телеведущие, артисты </a:t>
            </a:r>
            <a:r>
              <a:rPr lang="ru-RU" altLang="ru-RU" sz="1500" dirty="0" smtClean="0"/>
              <a:t>обратились </a:t>
            </a:r>
            <a:r>
              <a:rPr lang="ru-RU" altLang="ru-RU" sz="1500" dirty="0"/>
              <a:t>к родителям с призывом отказаться от физических наказаний и отдали свои ремни в знак поддержки Движения «Россия – без жестокости к детям!». В специальный сундук были сложены ремни Олега Газманова, Даниила </a:t>
            </a:r>
            <a:r>
              <a:rPr lang="ru-RU" altLang="ru-RU" sz="1500" dirty="0" err="1"/>
              <a:t>Спиваковского</a:t>
            </a:r>
            <a:r>
              <a:rPr lang="ru-RU" altLang="ru-RU" sz="1500" dirty="0"/>
              <a:t>, Егора </a:t>
            </a:r>
            <a:r>
              <a:rPr lang="ru-RU" altLang="ru-RU" sz="1500" dirty="0" err="1"/>
              <a:t>Кончаловского</a:t>
            </a:r>
            <a:r>
              <a:rPr lang="ru-RU" altLang="ru-RU" sz="1500" dirty="0"/>
              <a:t>, Игоря Верника, Юрия Николаева, Александра </a:t>
            </a:r>
            <a:r>
              <a:rPr lang="ru-RU" altLang="ru-RU" sz="1500" dirty="0" err="1"/>
              <a:t>Буйнова</a:t>
            </a:r>
            <a:r>
              <a:rPr lang="ru-RU" altLang="ru-RU" sz="1500" dirty="0"/>
              <a:t>, Алики </a:t>
            </a:r>
            <a:r>
              <a:rPr lang="ru-RU" altLang="ru-RU" sz="1500" dirty="0" smtClean="0"/>
              <a:t>Смеховой, Александра Олешко и других</a:t>
            </a:r>
            <a:r>
              <a:rPr lang="ru-RU" altLang="ru-RU" sz="1500" dirty="0"/>
              <a:t>.</a:t>
            </a:r>
            <a:r>
              <a:rPr lang="ru-RU" altLang="ru-RU" sz="1600" dirty="0" smtClean="0"/>
              <a:t> </a:t>
            </a:r>
            <a:endParaRPr lang="ru-RU" altLang="ru-RU" sz="1600" dirty="0"/>
          </a:p>
        </p:txBody>
      </p:sp>
      <p:pic>
        <p:nvPicPr>
          <p:cNvPr id="12296" name="Picture 15" descr="Буйнов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1022"/>
            <a:ext cx="1438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Верник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45835"/>
            <a:ext cx="1438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8" descr="Газманов_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7" y="2834481"/>
            <a:ext cx="1438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0" descr="Олешко_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43426"/>
            <a:ext cx="1438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 descr="C:\Users\ovivannikova\Desktop\от Оксаны\ИНФОРМАЦИОННАЯ КАМПАНИЯ\Диск для записи (все материалы)\Акция Ремень-не метод воспитания\Фоторепортаж\Е_Кончаловский_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26" y="2911022"/>
            <a:ext cx="2320791" cy="15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6419057" y="155575"/>
            <a:ext cx="2786062" cy="6559550"/>
            <a:chOff x="4005" y="113"/>
            <a:chExt cx="1755" cy="4132"/>
          </a:xfrm>
        </p:grpSpPr>
        <p:pic>
          <p:nvPicPr>
            <p:cNvPr id="3078" name="Picture 3" descr="umbrella-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3" t="38962" r="35606" b="38199"/>
            <a:stretch>
              <a:fillRect/>
            </a:stretch>
          </p:blipFill>
          <p:spPr bwMode="auto">
            <a:xfrm>
              <a:off x="4534" y="113"/>
              <a:ext cx="116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Line 16"/>
            <p:cNvSpPr>
              <a:spLocks noChangeShapeType="1"/>
            </p:cNvSpPr>
            <p:nvPr/>
          </p:nvSpPr>
          <p:spPr bwMode="auto">
            <a:xfrm>
              <a:off x="4921" y="709"/>
              <a:ext cx="0" cy="3514"/>
            </a:xfrm>
            <a:prstGeom prst="line">
              <a:avLst/>
            </a:prstGeom>
            <a:noFill/>
            <a:ln w="50800">
              <a:solidFill>
                <a:srgbClr val="75A8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TextBox 7"/>
            <p:cNvSpPr txBox="1">
              <a:spLocks noChangeArrowheads="1"/>
            </p:cNvSpPr>
            <p:nvPr/>
          </p:nvSpPr>
          <p:spPr bwMode="auto">
            <a:xfrm>
              <a:off x="4005" y="4110"/>
              <a:ext cx="17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algn="r" eaLnBrk="1" hangingPunct="1"/>
              <a:r>
                <a:rPr lang="en-US" altLang="ru-RU" sz="800" b="1">
                  <a:solidFill>
                    <a:srgbClr val="75A832"/>
                  </a:solidFill>
                </a:rPr>
                <a:t>WWW.YA-RODITEL.RU</a:t>
              </a:r>
              <a:endParaRPr lang="ru-RU" altLang="ru-RU" sz="800" b="1">
                <a:solidFill>
                  <a:srgbClr val="75A832"/>
                </a:solidFill>
              </a:endParaRP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59632" y="1557338"/>
            <a:ext cx="619209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</a:pPr>
            <a:endParaRPr lang="ru-RU" altLang="ru-RU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403648" y="4148138"/>
            <a:ext cx="640844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000"/>
              </a:lnSpc>
              <a:spcAft>
                <a:spcPts val="500"/>
              </a:spcAft>
              <a:buFont typeface="Wingdings" pitchFamily="2" charset="2"/>
              <a:buNone/>
              <a:defRPr/>
            </a:pPr>
            <a:endParaRPr lang="ru-RU" sz="1600" dirty="0"/>
          </a:p>
        </p:txBody>
      </p:sp>
      <p:pic>
        <p:nvPicPr>
          <p:cNvPr id="30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266825"/>
            <a:ext cx="7810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6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1200" y="0"/>
            <a:ext cx="0" cy="6858000"/>
          </a:xfrm>
          <a:prstGeom prst="line">
            <a:avLst/>
          </a:prstGeom>
          <a:noFill/>
          <a:ln w="76200">
            <a:solidFill>
              <a:srgbClr val="519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7"/>
          <a:stretch>
            <a:fillRect/>
          </a:stretch>
        </p:blipFill>
        <p:spPr bwMode="auto">
          <a:xfrm>
            <a:off x="827584" y="3500438"/>
            <a:ext cx="3096046" cy="239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8680"/>
            <a:ext cx="3096046" cy="20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11200" y="204006"/>
            <a:ext cx="6740526" cy="8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ru-RU" altLang="ru-RU" sz="2000" b="1" dirty="0" smtClean="0">
                <a:solidFill>
                  <a:srgbClr val="519A00"/>
                </a:solidFill>
                <a:latin typeface="Arial Black" panose="020B0A04020102020204" pitchFamily="34" charset="0"/>
              </a:rPr>
              <a:t>	АКЦИИ В ПОДДЕРЖКУ  ОТВЕТСТВЕННОГО РОДИТЕЛЬСТВА И ОТКАЗА ОТ ЖЕСТОКОГО ОБРАЩЕНИЯ С ДЕТЬМИ</a:t>
            </a:r>
            <a:endParaRPr lang="ru-RU" altLang="ru-RU" sz="2000" b="1" dirty="0">
              <a:solidFill>
                <a:srgbClr val="519A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28" y="1112907"/>
            <a:ext cx="3062297" cy="21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15" y="3340559"/>
            <a:ext cx="2587083" cy="25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50" y="5761975"/>
            <a:ext cx="3393252" cy="10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6998</TotalTime>
  <Words>476</Words>
  <Application>Microsoft Office PowerPoint</Application>
  <PresentationFormat>Экран (4:3)</PresentationFormat>
  <Paragraphs>123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Blank Presentation</vt:lpstr>
      <vt:lpstr>1_Blank Presentation</vt:lpstr>
      <vt:lpstr>2_Blank Presentation</vt:lpstr>
      <vt:lpstr>  КАК НАУЧИТЬ ЛЮБИТЬ,  НЕ БИТЬ И ЗВОНИТЬ?  или  ПРЕЗЕНТАЦИЯ ИНФОРМАЦИОННО – КОММУНИКАТИВНЫХ ВОЗМОЖНОСТЕЙ ФОНДА </vt:lpstr>
      <vt:lpstr>ИСПОЛЬЗОВАНИЕ ВОЗМОЖНОСТЕЙ МАСС-МЕДИА В РЕШЕНИИ ПРОБЛЕМ ДЕТСКОГО И СЕМЕЙНОГО НЕБЛАГОПОЛУЧИЯ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Test Tester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ФОНДА  В РЕГИОНАХ</dc:title>
  <dc:creator>Test Tester</dc:creator>
  <cp:lastModifiedBy>Иванникова Оксана Вячеславовна</cp:lastModifiedBy>
  <cp:revision>264</cp:revision>
  <cp:lastPrinted>2015-01-27T10:01:16Z</cp:lastPrinted>
  <dcterms:created xsi:type="dcterms:W3CDTF">2009-05-19T06:20:57Z</dcterms:created>
  <dcterms:modified xsi:type="dcterms:W3CDTF">2017-05-30T15:32:56Z</dcterms:modified>
</cp:coreProperties>
</file>